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57" r:id="rId5"/>
    <p:sldId id="258" r:id="rId6"/>
    <p:sldId id="259" r:id="rId7"/>
    <p:sldId id="260" r:id="rId8"/>
    <p:sldId id="262" r:id="rId9"/>
    <p:sldId id="263" r:id="rId10"/>
    <p:sldId id="264" r:id="rId11"/>
    <p:sldId id="266" r:id="rId12"/>
    <p:sldId id="265" r:id="rId13"/>
    <p:sldId id="267" r:id="rId14"/>
    <p:sldId id="26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tags" Target="../tags/tag21.xml"/><Relationship Id="rId7" Type="http://schemas.openxmlformats.org/officeDocument/2006/relationships/tags" Target="../tags/tag20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image" Target="../media/image1.png"/><Relationship Id="rId2" Type="http://schemas.openxmlformats.org/officeDocument/2006/relationships/tags" Target="../tags/tag16.xml"/><Relationship Id="rId10" Type="http://schemas.openxmlformats.org/officeDocument/2006/relationships/tags" Target="../tags/tag2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0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image" Target="../media/image2.png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54.xml"/><Relationship Id="rId7" Type="http://schemas.openxmlformats.org/officeDocument/2006/relationships/tags" Target="../tags/tag53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tags" Target="../tags/tag61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0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77.xml"/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image" Target="../media/image1.png"/><Relationship Id="rId2" Type="http://schemas.openxmlformats.org/officeDocument/2006/relationships/tags" Target="../tags/tag72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90.xml"/><Relationship Id="rId8" Type="http://schemas.openxmlformats.org/officeDocument/2006/relationships/tags" Target="../tags/tag89.xml"/><Relationship Id="rId7" Type="http://schemas.openxmlformats.org/officeDocument/2006/relationships/tags" Target="../tags/tag88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0" Type="http://schemas.openxmlformats.org/officeDocument/2006/relationships/tags" Target="../tags/tag91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9.xml"/><Relationship Id="rId8" Type="http://schemas.openxmlformats.org/officeDocument/2006/relationships/tags" Target="../tags/tag98.xml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tags" Target="../tags/tag122.xml"/><Relationship Id="rId7" Type="http://schemas.openxmlformats.org/officeDocument/2006/relationships/tags" Target="../tags/tag121.xml"/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132.xml"/><Relationship Id="rId7" Type="http://schemas.openxmlformats.org/officeDocument/2006/relationships/tags" Target="../tags/tag131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" Type="http://schemas.openxmlformats.org/officeDocument/2006/relationships/tags" Target="../tags/tag126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1240038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60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1240038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11" name="直接连接符 10"/>
          <p:cNvCxnSpPr/>
          <p:nvPr>
            <p:custDataLst>
              <p:tags r:id="rId9"/>
            </p:custDataLst>
          </p:nvPr>
        </p:nvCxnSpPr>
        <p:spPr>
          <a:xfrm flipV="1">
            <a:off x="1346082" y="2725727"/>
            <a:ext cx="4248000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1240082" y="3392450"/>
            <a:ext cx="1620514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汇报人姓名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  <p:custDataLst>
              <p:tags r:id="rId11"/>
            </p:custDataLst>
          </p:nvPr>
        </p:nvSpPr>
        <p:spPr>
          <a:xfrm>
            <a:off x="2904986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汇报日期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7"/>
            </p:custDataLst>
          </p:nvPr>
        </p:nvSpPr>
        <p:spPr>
          <a:xfrm>
            <a:off x="3373120" y="2503805"/>
            <a:ext cx="8654415" cy="1891665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>
            <p:custDataLst>
              <p:tags r:id="rId8"/>
            </p:custDataLst>
          </p:nvPr>
        </p:nvSpPr>
        <p:spPr>
          <a:xfrm>
            <a:off x="3194367" y="2503805"/>
            <a:ext cx="9011920" cy="2143760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36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0"/>
            </p:custDataLst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40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6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7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5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>
            <p:custDataLst>
              <p:tags r:id="rId2"/>
            </p:custDataLst>
          </p:nvPr>
        </p:nvGrpSpPr>
        <p:grpSpPr>
          <a:xfrm>
            <a:off x="143698" y="0"/>
            <a:ext cx="11904604" cy="6852125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4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5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6"/>
            </p:custDataLst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7"/>
            </p:custDataLst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>
            <p:custDataLst>
              <p:tags r:id="rId2"/>
            </p:custDataLst>
          </p:nvPr>
        </p:nvGrpSpPr>
        <p:grpSpPr>
          <a:xfrm>
            <a:off x="143698" y="0"/>
            <a:ext cx="11904604" cy="6852125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4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5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lang="zh-CN" altLang="en-US" dirty="0">
                <a:sym typeface="+mn-ea"/>
              </a:rPr>
              <a:t>谢谢观赏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2583430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>
            <p:custDataLst>
              <p:tags r:id="rId2"/>
            </p:custDataLst>
          </p:nvPr>
        </p:nvGrpSpPr>
        <p:grpSpPr>
          <a:xfrm>
            <a:off x="143698" y="0"/>
            <a:ext cx="11904604" cy="6852125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5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697" y="6349833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697" y="6349833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697" y="6349833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1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8244" y="0"/>
            <a:ext cx="7275513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38.xml"/><Relationship Id="rId23" Type="http://schemas.openxmlformats.org/officeDocument/2006/relationships/tags" Target="../tags/tag137.xml"/><Relationship Id="rId22" Type="http://schemas.openxmlformats.org/officeDocument/2006/relationships/tags" Target="../tags/tag136.xml"/><Relationship Id="rId21" Type="http://schemas.openxmlformats.org/officeDocument/2006/relationships/tags" Target="../tags/tag135.xml"/><Relationship Id="rId20" Type="http://schemas.openxmlformats.org/officeDocument/2006/relationships/tags" Target="../tags/tag134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3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hemeOverride" Target="../theme/themeOverride1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tags" Target="../tags/tag13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8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6" Type="http://schemas.openxmlformats.org/officeDocument/2006/relationships/slideLayout" Target="../slideLayouts/slideLayout17.xml"/><Relationship Id="rId15" Type="http://schemas.openxmlformats.org/officeDocument/2006/relationships/themeOverride" Target="../theme/themeOverride2.xml"/><Relationship Id="rId14" Type="http://schemas.openxmlformats.org/officeDocument/2006/relationships/tags" Target="../tags/tag156.xml"/><Relationship Id="rId13" Type="http://schemas.openxmlformats.org/officeDocument/2006/relationships/tags" Target="../tags/tag155.xml"/><Relationship Id="rId12" Type="http://schemas.openxmlformats.org/officeDocument/2006/relationships/tags" Target="../tags/tag154.xml"/><Relationship Id="rId11" Type="http://schemas.openxmlformats.org/officeDocument/2006/relationships/tags" Target="../tags/tag153.xml"/><Relationship Id="rId10" Type="http://schemas.openxmlformats.org/officeDocument/2006/relationships/tags" Target="../tags/tag152.xml"/><Relationship Id="rId1" Type="http://schemas.openxmlformats.org/officeDocument/2006/relationships/tags" Target="../tags/tag143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hemeOverride" Target="../theme/themeOverride3.xml"/><Relationship Id="rId4" Type="http://schemas.openxmlformats.org/officeDocument/2006/relationships/tags" Target="../tags/tag160.xml"/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" Type="http://schemas.openxmlformats.org/officeDocument/2006/relationships/tags" Target="../tags/tag157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hemeOverride" Target="../theme/themeOverride4.xml"/><Relationship Id="rId4" Type="http://schemas.openxmlformats.org/officeDocument/2006/relationships/tags" Target="../tags/tag164.xml"/><Relationship Id="rId3" Type="http://schemas.openxmlformats.org/officeDocument/2006/relationships/tags" Target="../tags/tag163.xml"/><Relationship Id="rId2" Type="http://schemas.openxmlformats.org/officeDocument/2006/relationships/tags" Target="../tags/tag162.xml"/><Relationship Id="rId1" Type="http://schemas.openxmlformats.org/officeDocument/2006/relationships/tags" Target="../tags/tag16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hemeOverride" Target="../theme/themeOverride5.xml"/><Relationship Id="rId4" Type="http://schemas.openxmlformats.org/officeDocument/2006/relationships/tags" Target="../tags/tag169.xml"/><Relationship Id="rId3" Type="http://schemas.openxmlformats.org/officeDocument/2006/relationships/tags" Target="../tags/tag168.xml"/><Relationship Id="rId2" Type="http://schemas.openxmlformats.org/officeDocument/2006/relationships/tags" Target="../tags/tag167.xml"/><Relationship Id="rId1" Type="http://schemas.openxmlformats.org/officeDocument/2006/relationships/tags" Target="../tags/tag16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1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hemeOverride" Target="../theme/themeOverride6.xml"/><Relationship Id="rId4" Type="http://schemas.openxmlformats.org/officeDocument/2006/relationships/tags" Target="../tags/tag175.xml"/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tags" Target="../tags/tag1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pc="-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重构</a:t>
            </a:r>
            <a:r>
              <a:rPr lang="en-US" altLang="zh-CN" spc="-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+</a:t>
            </a:r>
            <a:r>
              <a:rPr lang="zh-CN" altLang="en-US" spc="-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性能</a:t>
            </a:r>
            <a:endParaRPr lang="zh-CN" altLang="en-US" spc="-2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>
            <a:normAutofit fontScale="85000"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rPr>
              <a:t>软件重构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rPr>
              <a:t>&amp;&amp;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rPr>
              <a:t> 代码性能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spc="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rPr>
              <a:t>杨蜀波</a:t>
            </a:r>
            <a:endParaRPr lang="zh-CN" altLang="en-US" spc="2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>
    <p:blinds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需要重构的地方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olidFill>
                  <a:srgbClr val="FF0000"/>
                </a:solidFill>
              </a:rPr>
              <a:t>Duplicated Code</a:t>
            </a:r>
            <a:r>
              <a:rPr>
                <a:solidFill>
                  <a:srgbClr val="FF0000"/>
                </a:solidFill>
              </a:rPr>
              <a:t>（重复代码）</a:t>
            </a:r>
            <a:endParaRPr lang="en-US" altLang="zh-CN"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Long Method</a:t>
            </a:r>
            <a:r>
              <a:rPr>
                <a:solidFill>
                  <a:srgbClr val="FF0000"/>
                </a:solidFill>
              </a:rPr>
              <a:t>（函数过长）</a:t>
            </a:r>
            <a:endParaRPr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Large Class</a:t>
            </a:r>
            <a:r>
              <a:rPr>
                <a:solidFill>
                  <a:srgbClr val="FF0000"/>
                </a:solidFill>
              </a:rPr>
              <a:t>（类过大</a:t>
            </a:r>
            <a:r>
              <a:rPr lang="en-US" altLang="zh-CN">
                <a:solidFill>
                  <a:srgbClr val="FF0000"/>
                </a:solidFill>
              </a:rPr>
              <a:t>/</a:t>
            </a:r>
            <a:r>
              <a:rPr>
                <a:solidFill>
                  <a:srgbClr val="FF0000"/>
                </a:solidFill>
              </a:rPr>
              <a:t>长）</a:t>
            </a:r>
            <a:endParaRPr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Long Paramter List</a:t>
            </a:r>
            <a:r>
              <a:rPr>
                <a:solidFill>
                  <a:srgbClr val="FF0000"/>
                </a:solidFill>
              </a:rPr>
              <a:t>（参数列表过长）</a:t>
            </a:r>
            <a:endParaRPr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Primitive Obsession</a:t>
            </a:r>
            <a:r>
              <a:rPr>
                <a:solidFill>
                  <a:srgbClr val="FF0000"/>
                </a:solidFill>
              </a:rPr>
              <a:t>（基本类型偏执）</a:t>
            </a:r>
            <a:endParaRPr>
              <a:solidFill>
                <a:srgbClr val="FF0000"/>
              </a:solidFill>
            </a:endParaRPr>
          </a:p>
          <a:p>
            <a:pPr lvl="1"/>
            <a:r>
              <a:rPr>
                <a:solidFill>
                  <a:srgbClr val="FF0000"/>
                </a:solidFill>
              </a:rPr>
              <a:t>总是喜欢使用基础类型，而非构造类型（</a:t>
            </a:r>
            <a:r>
              <a:rPr lang="en-US" altLang="zh-CN">
                <a:solidFill>
                  <a:srgbClr val="FF0000"/>
                </a:solidFill>
              </a:rPr>
              <a:t>Class</a:t>
            </a:r>
            <a:r>
              <a:rPr>
                <a:solidFill>
                  <a:srgbClr val="FF0000"/>
                </a:solidFill>
              </a:rPr>
              <a:t>等）</a:t>
            </a:r>
            <a:endParaRPr>
              <a:solidFill>
                <a:srgbClr val="FF0000"/>
              </a:solidFill>
            </a:endParaRPr>
          </a:p>
          <a:p>
            <a:pPr lvl="0"/>
            <a:r>
              <a:rPr lang="en-US" altLang="zh-CN">
                <a:solidFill>
                  <a:srgbClr val="FF0000"/>
                </a:solidFill>
              </a:rPr>
              <a:t>Switch Statements</a:t>
            </a:r>
            <a:r>
              <a:rPr>
                <a:solidFill>
                  <a:srgbClr val="FF0000"/>
                </a:solidFill>
              </a:rPr>
              <a:t>（</a:t>
            </a:r>
            <a:r>
              <a:rPr lang="en-US" altLang="zh-CN">
                <a:solidFill>
                  <a:srgbClr val="FF0000"/>
                </a:solidFill>
              </a:rPr>
              <a:t>Swtich</a:t>
            </a:r>
            <a:r>
              <a:rPr>
                <a:solidFill>
                  <a:srgbClr val="FF0000"/>
                </a:solidFill>
              </a:rPr>
              <a:t>语句）</a:t>
            </a:r>
            <a:endParaRPr>
              <a:solidFill>
                <a:srgbClr val="FF0000"/>
              </a:solidFill>
            </a:endParaRPr>
          </a:p>
          <a:p>
            <a:pPr lvl="0"/>
            <a:r>
              <a:rPr lang="en-US" altLang="zh-CN">
                <a:solidFill>
                  <a:srgbClr val="FF0000"/>
                </a:solidFill>
              </a:rPr>
              <a:t>Parallel Inheritance Hierarchy</a:t>
            </a:r>
            <a:r>
              <a:rPr>
                <a:solidFill>
                  <a:srgbClr val="FF0000"/>
                </a:solidFill>
              </a:rPr>
              <a:t>（平行继承）</a:t>
            </a:r>
            <a:endParaRPr lang="en-US" altLang="zh-CN">
              <a:solidFill>
                <a:srgbClr val="FF0000"/>
              </a:solidFill>
            </a:endParaRPr>
          </a:p>
          <a:p>
            <a:pPr lvl="0"/>
            <a:endParaRPr>
              <a:solidFill>
                <a:srgbClr val="FF0000"/>
              </a:solidFill>
            </a:endParaRPr>
          </a:p>
          <a:p>
            <a:endParaRPr>
              <a:solidFill>
                <a:srgbClr val="FF0000"/>
              </a:solidFill>
            </a:endParaRPr>
          </a:p>
          <a:p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重构的方法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Extract Method</a:t>
            </a:r>
            <a:endParaRPr lang="en-US" altLang="zh-CN"/>
          </a:p>
          <a:p>
            <a:pPr lvl="1"/>
            <a:r>
              <a:t>提取方法</a:t>
            </a:r>
          </a:p>
          <a:p>
            <a:pPr lvl="0"/>
            <a:r>
              <a:rPr lang="en-US" altLang="zh-CN"/>
              <a:t>Inline Method/Temp </a:t>
            </a:r>
            <a:endParaRPr lang="en-US" altLang="zh-CN"/>
          </a:p>
          <a:p>
            <a:pPr lvl="0"/>
            <a:r>
              <a:rPr lang="en-US" altLang="zh-CN"/>
              <a:t>Replace Temp with Query</a:t>
            </a:r>
            <a:endParaRPr lang="en-US" altLang="zh-CN"/>
          </a:p>
          <a:p>
            <a:pPr lvl="0"/>
            <a:r>
              <a:rPr lang="en-US" altLang="zh-CN"/>
              <a:t>Introduce Explaining Variable</a:t>
            </a:r>
            <a:endParaRPr lang="en-US" altLang="zh-CN"/>
          </a:p>
          <a:p>
            <a:pPr lvl="1"/>
            <a:r>
              <a:rPr altLang="zh-CN"/>
              <a:t>增加自解释变量</a:t>
            </a:r>
            <a:endParaRPr altLang="zh-CN"/>
          </a:p>
          <a:p>
            <a:pPr lvl="0"/>
            <a:r>
              <a:rPr lang="en-US" altLang="zh-CN"/>
              <a:t>Split Temporary Variable</a:t>
            </a:r>
            <a:endParaRPr lang="en-US" altLang="zh-CN"/>
          </a:p>
          <a:p>
            <a:pPr lvl="1"/>
            <a:r>
              <a:rPr altLang="zh-CN"/>
              <a:t>分离临时变量（多次复用</a:t>
            </a:r>
            <a:r>
              <a:rPr lang="en-US" altLang="zh-CN"/>
              <a:t>)</a:t>
            </a:r>
            <a:endParaRPr lang="en-US" altLang="zh-CN"/>
          </a:p>
          <a:p>
            <a:pPr lvl="0"/>
            <a:r>
              <a:rPr lang="en-US" altLang="zh-CN"/>
              <a:t>Remove Assignments to Parameters</a:t>
            </a:r>
            <a:endParaRPr lang="en-US" altLang="zh-CN"/>
          </a:p>
          <a:p>
            <a:pPr lvl="1"/>
            <a:r>
              <a:rPr altLang="zh-CN"/>
              <a:t>移除对参数的赋值</a:t>
            </a:r>
            <a:endParaRPr altLang="zh-CN"/>
          </a:p>
          <a:p>
            <a:pPr lvl="0"/>
            <a:r>
              <a:rPr lang="en-US" altLang="zh-CN"/>
              <a:t>Substitute Algorithm</a:t>
            </a:r>
            <a:endParaRPr lang="en-US" altLang="zh-CN"/>
          </a:p>
          <a:p>
            <a:pPr lvl="1"/>
            <a:r>
              <a:rPr altLang="zh-CN"/>
              <a:t>能用索引的绝不用</a:t>
            </a:r>
            <a:r>
              <a:rPr lang="en-US" altLang="zh-CN"/>
              <a:t>if</a:t>
            </a:r>
            <a:endParaRPr lang="en-US" altLang="zh-CN"/>
          </a:p>
          <a:p>
            <a:pPr marL="457200" lvl="1" indent="0">
              <a:buNone/>
            </a:pP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重构的方法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Inline/Extract Class</a:t>
            </a:r>
            <a:endParaRPr lang="en-US" altLang="zh-CN"/>
          </a:p>
          <a:p>
            <a:pPr lvl="1"/>
            <a:r>
              <a:t>提取类</a:t>
            </a:r>
          </a:p>
          <a:p>
            <a:pPr lvl="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77050" y="2080249"/>
            <a:ext cx="33991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zh-CN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什么叫重构</a:t>
            </a:r>
            <a:endParaRPr lang="zh-CN" altLang="zh-CN" sz="24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2"/>
            </p:custDataLst>
          </p:nvPr>
        </p:nvSpPr>
        <p:spPr>
          <a:xfrm>
            <a:off x="5946140" y="1979930"/>
            <a:ext cx="930910" cy="706755"/>
          </a:xfrm>
          <a:prstGeom prst="rect">
            <a:avLst/>
          </a:prstGeom>
          <a:noFill/>
        </p:spPr>
        <p:txBody>
          <a:bodyPr wrap="square" rtlCol="0" anchor="ctr">
            <a:normAutofit fontScale="97500" lnSpcReduction="20000"/>
          </a:bodyPr>
          <a:lstStyle/>
          <a:p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lang="en-US" altLang="zh-CN" sz="4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文本框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77050" y="2780972"/>
            <a:ext cx="33991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 fontScale="97500" lnSpcReduction="1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为什么要重构</a:t>
            </a:r>
            <a:endParaRPr lang="zh-CN" altLang="en-US" sz="24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4"/>
            </p:custDataLst>
          </p:nvPr>
        </p:nvSpPr>
        <p:spPr>
          <a:xfrm>
            <a:off x="5946140" y="2683510"/>
            <a:ext cx="930910" cy="706755"/>
          </a:xfrm>
          <a:prstGeom prst="rect">
            <a:avLst/>
          </a:prstGeom>
          <a:noFill/>
        </p:spPr>
        <p:txBody>
          <a:bodyPr wrap="square" rtlCol="0" anchor="ctr">
            <a:normAutofit fontScale="97500" lnSpcReduction="20000"/>
          </a:bodyPr>
          <a:lstStyle/>
          <a:p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en-US" altLang="zh-CN" sz="4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3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877050" y="3483282"/>
            <a:ext cx="33991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怎么重构</a:t>
            </a:r>
            <a:endParaRPr lang="zh-CN" altLang="en-US" sz="24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6"/>
            </p:custDataLst>
          </p:nvPr>
        </p:nvSpPr>
        <p:spPr>
          <a:xfrm>
            <a:off x="5946140" y="3385820"/>
            <a:ext cx="998220" cy="706755"/>
          </a:xfrm>
          <a:prstGeom prst="rect">
            <a:avLst/>
          </a:prstGeom>
          <a:noFill/>
        </p:spPr>
        <p:txBody>
          <a:bodyPr wrap="square" rtlCol="0" anchor="ctr">
            <a:normAutofit fontScale="97500" lnSpcReduction="20000"/>
          </a:bodyPr>
          <a:lstStyle/>
          <a:p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en-US" altLang="zh-CN" sz="4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13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6877050" y="4176067"/>
            <a:ext cx="33991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性能提升的</a:t>
            </a:r>
            <a:r>
              <a:rPr lang="en-US" altLang="zh-CN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K</a:t>
            </a:r>
            <a:r>
              <a:rPr lang="en-US" altLang="zh-CN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eypoint</a:t>
            </a:r>
            <a:endParaRPr lang="en-US" altLang="zh-CN" sz="24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8"/>
            </p:custDataLst>
          </p:nvPr>
        </p:nvSpPr>
        <p:spPr>
          <a:xfrm>
            <a:off x="5946140" y="4078605"/>
            <a:ext cx="930910" cy="706755"/>
          </a:xfrm>
          <a:prstGeom prst="rect">
            <a:avLst/>
          </a:prstGeom>
          <a:noFill/>
        </p:spPr>
        <p:txBody>
          <a:bodyPr wrap="square" rtlCol="0" anchor="ctr">
            <a:normAutofit fontScale="97500" lnSpcReduction="20000"/>
          </a:bodyPr>
          <a:lstStyle/>
          <a:p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en-US" altLang="zh-CN" sz="4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矩形 12"/>
          <p:cNvSpPr/>
          <p:nvPr>
            <p:custDataLst>
              <p:tags r:id="rId9"/>
            </p:custDataLst>
          </p:nvPr>
        </p:nvSpPr>
        <p:spPr>
          <a:xfrm>
            <a:off x="3331845" y="3043555"/>
            <a:ext cx="2057100" cy="997585"/>
          </a:xfrm>
          <a:prstGeom prst="rect">
            <a:avLst/>
          </a:prstGeom>
        </p:spPr>
        <p:txBody>
          <a:bodyPr vert="horz" wrap="square" lIns="90000" tIns="46800" rIns="90000" bIns="46800">
            <a:normAutofit/>
          </a:bodyPr>
          <a:lstStyle/>
          <a:p>
            <a:pPr algn="dist" defTabSz="1215390"/>
            <a:r>
              <a:rPr lang="zh-CN" altLang="en-US" sz="57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n-ea"/>
                <a:sym typeface="+mn-lt"/>
              </a:rPr>
              <a:t>目录</a:t>
            </a:r>
            <a:endParaRPr lang="zh-CN" altLang="en-US" sz="57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>
            <p:custDataLst>
              <p:tags r:id="rId10"/>
            </p:custDataLst>
          </p:nvPr>
        </p:nvSpPr>
        <p:spPr>
          <a:xfrm>
            <a:off x="3332479" y="4032885"/>
            <a:ext cx="2057101" cy="46166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CONTENTS</a:t>
            </a:r>
            <a:endParaRPr lang="en-US" altLang="zh-CN" sz="24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cxnSp>
        <p:nvCxnSpPr>
          <p:cNvPr id="18" name="直接连接符 17"/>
          <p:cNvCxnSpPr/>
          <p:nvPr>
            <p:custDataLst>
              <p:tags r:id="rId11"/>
            </p:custDataLst>
          </p:nvPr>
        </p:nvCxnSpPr>
        <p:spPr>
          <a:xfrm>
            <a:off x="3665556" y="4025564"/>
            <a:ext cx="1381125" cy="0"/>
          </a:xfrm>
          <a:prstGeom prst="line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3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6877050" y="4879012"/>
            <a:ext cx="33991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性能提升的</a:t>
            </a:r>
            <a:r>
              <a:rPr lang="en-US" altLang="zh-CN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Tradeoff</a:t>
            </a:r>
            <a:endParaRPr lang="en-US" altLang="zh-CN" sz="24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3"/>
            </p:custDataLst>
          </p:nvPr>
        </p:nvSpPr>
        <p:spPr>
          <a:xfrm>
            <a:off x="5946140" y="4781550"/>
            <a:ext cx="930910" cy="706755"/>
          </a:xfrm>
          <a:prstGeom prst="rect">
            <a:avLst/>
          </a:prstGeom>
          <a:noFill/>
        </p:spPr>
        <p:txBody>
          <a:bodyPr wrap="square" rtlCol="0" anchor="ctr">
            <a:normAutofit fontScale="97500" lnSpcReduction="20000"/>
          </a:bodyPr>
          <a:lstStyle/>
          <a:p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05</a:t>
            </a:r>
            <a:endParaRPr lang="en-US" altLang="zh-CN" sz="4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4"/>
    </p:custDataLst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338004" y="2946400"/>
            <a:ext cx="3405061" cy="101566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ctr"/>
            <a:r>
              <a:rPr lang="en-US" altLang="zh-CN" sz="6000" spc="1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0x00</a:t>
            </a:r>
            <a:endParaRPr lang="en-US" altLang="zh-CN" sz="6000" spc="1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zh-CN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前言</a:t>
            </a:r>
            <a:endParaRPr lang="zh-CN" altLang="zh-CN" spc="200" dirty="0">
              <a:solidFill>
                <a:schemeClr val="bg1"/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碎碎念 </a:t>
            </a:r>
            <a:r>
              <a:rPr lang="en-US" altLang="zh-CN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&amp;&amp;</a:t>
            </a:r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 剧透</a:t>
            </a:r>
            <a:endParaRPr lang="zh-CN" altLang="en-US" spc="200" dirty="0">
              <a:solidFill>
                <a:schemeClr val="bg1"/>
              </a:solidFill>
              <a:uFillTx/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338004" y="2946400"/>
            <a:ext cx="3405061" cy="101566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ctr"/>
            <a:r>
              <a:rPr lang="en-US" altLang="zh-CN" sz="6000" spc="1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0x01</a:t>
            </a:r>
            <a:endParaRPr lang="en-US" altLang="zh-CN" sz="6000" spc="1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zh-CN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什么叫重构</a:t>
            </a:r>
            <a:endParaRPr lang="zh-CN" altLang="zh-CN" spc="200" dirty="0">
              <a:solidFill>
                <a:schemeClr val="bg1"/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altLang="zh-CN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重构的意义</a:t>
            </a:r>
            <a:endParaRPr lang="en-US" altLang="zh-CN" spc="200" dirty="0">
              <a:solidFill>
                <a:schemeClr val="bg1"/>
              </a:solidFill>
              <a:uFillTx/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重构的定义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如何理解</a:t>
            </a:r>
            <a:endParaRPr lang="zh-CN" altLang="en-US"/>
          </a:p>
          <a:p>
            <a:pPr lvl="1"/>
            <a:r>
              <a:rPr lang="zh-CN" altLang="en-US"/>
              <a:t>字面意义上</a:t>
            </a:r>
            <a:endParaRPr lang="zh-CN" altLang="en-US"/>
          </a:p>
          <a:p>
            <a:pPr lvl="2"/>
            <a:r>
              <a:rPr lang="zh-CN" altLang="en-US"/>
              <a:t>重构是对内部结构的一种</a:t>
            </a:r>
            <a:r>
              <a:rPr lang="zh-CN" altLang="en-US">
                <a:solidFill>
                  <a:srgbClr val="FF0000"/>
                </a:solidFill>
              </a:rPr>
              <a:t>调整</a:t>
            </a:r>
            <a:r>
              <a:rPr lang="zh-CN" altLang="en-US"/>
              <a:t>，目的是不改变软件可观察行为的前提下，提高其</a:t>
            </a:r>
            <a:r>
              <a:rPr lang="zh-CN" altLang="en-US">
                <a:solidFill>
                  <a:srgbClr val="FF0000"/>
                </a:solidFill>
              </a:rPr>
              <a:t>可理解性</a:t>
            </a:r>
            <a:r>
              <a:rPr lang="zh-CN" altLang="en-US"/>
              <a:t>，</a:t>
            </a:r>
            <a:r>
              <a:rPr lang="zh-CN" altLang="en-US">
                <a:solidFill>
                  <a:srgbClr val="FF0000"/>
                </a:solidFill>
              </a:rPr>
              <a:t>降低其修改成本</a:t>
            </a:r>
            <a:r>
              <a:rPr lang="zh-CN" altLang="en-US"/>
              <a:t>。</a:t>
            </a:r>
            <a:endParaRPr lang="zh-CN" altLang="en-US"/>
          </a:p>
          <a:p>
            <a:pPr lvl="1"/>
            <a:r>
              <a:rPr lang="zh-CN" altLang="en-US"/>
              <a:t>实际</a:t>
            </a:r>
            <a:r>
              <a:rPr>
                <a:sym typeface="+mn-ea"/>
              </a:rPr>
              <a:t>意义上</a:t>
            </a:r>
            <a:endParaRPr lang="zh-CN" altLang="en-US"/>
          </a:p>
          <a:p>
            <a:pPr lvl="2"/>
            <a:r>
              <a:rPr lang="zh-CN" altLang="en-US"/>
              <a:t>简而言之，就是让咱们的代码在</a:t>
            </a:r>
            <a:r>
              <a:rPr lang="en-US" altLang="zh-CN"/>
              <a:t>2</a:t>
            </a:r>
            <a:r>
              <a:t>年以后修改功能的时候不至于让自己或者别人懵逼。或者说让别人有感而发的说牛</a:t>
            </a:r>
            <a:r>
              <a:rPr lang="en-US" altLang="zh-CN"/>
              <a:t>B</a:t>
            </a:r>
            <a:r>
              <a:t>而不是</a:t>
            </a:r>
            <a:r>
              <a:rPr lang="en-US" altLang="zh-CN"/>
              <a:t>SB</a:t>
            </a:r>
            <a:r>
              <a:t>；这也是实现自我价值的一条路径</a:t>
            </a:r>
            <a:r>
              <a:rPr lang="en-US" altLang="zh-CN"/>
              <a:t>……</a:t>
            </a:r>
            <a:endParaRPr lang="en-US" altLang="zh-CN"/>
          </a:p>
          <a:p>
            <a:pPr lvl="0"/>
            <a:r>
              <a:rPr lang="en-US" altLang="zh-CN"/>
              <a:t>TIPS</a:t>
            </a:r>
            <a:endParaRPr lang="en-US" altLang="zh-CN"/>
          </a:p>
          <a:p>
            <a:pPr lvl="1"/>
            <a:r>
              <a:t>不要为了重构而重构</a:t>
            </a:r>
          </a:p>
          <a:p>
            <a:pPr lvl="1"/>
            <a:r>
              <a:t>平时写代码的时候就注意下结构 </a:t>
            </a:r>
            <a:r>
              <a:rPr lang="en-US" altLang="zh-CN"/>
              <a:t>- </a:t>
            </a:r>
            <a:r>
              <a:t>养成良好的编码习惯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338004" y="2946400"/>
            <a:ext cx="3405061" cy="101566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ctr"/>
            <a:r>
              <a:rPr lang="en-US" altLang="zh-CN" sz="6000" spc="1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0x02</a:t>
            </a:r>
            <a:endParaRPr lang="en-US" altLang="zh-CN" sz="6000" spc="1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为什么要重构</a:t>
            </a:r>
            <a:endParaRPr lang="zh-CN" altLang="en-US" spc="200" dirty="0">
              <a:solidFill>
                <a:schemeClr val="bg1"/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重构的意义、范围和必要性</a:t>
            </a:r>
            <a:endParaRPr lang="zh-CN" altLang="en-US" spc="200" dirty="0">
              <a:solidFill>
                <a:schemeClr val="bg1"/>
              </a:solidFill>
              <a:uFillTx/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 advClick="0" advTm="0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为什么要重构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>
                <a:sym typeface="+mn-ea"/>
              </a:rPr>
              <a:t>意义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改进软件设计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使软件更容易理解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重构找到</a:t>
            </a:r>
            <a:r>
              <a:rPr lang="en-US" altLang="zh-CN">
                <a:sym typeface="+mn-ea"/>
              </a:rPr>
              <a:t>bug</a:t>
            </a:r>
            <a:endParaRPr lang="en-US" altLang="zh-CN"/>
          </a:p>
          <a:p>
            <a:pPr lvl="1"/>
            <a:r>
              <a:rPr>
                <a:sym typeface="+mn-ea"/>
              </a:rPr>
              <a:t>提高编程效率</a:t>
            </a:r>
            <a:endParaRPr>
              <a:sym typeface="+mn-ea"/>
            </a:endParaRPr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重构的范围</a:t>
            </a:r>
            <a:br>
              <a:rPr lang="en-US" altLang="zh-CN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难以重构的情况</a:t>
            </a:r>
            <a:endParaRPr lang="zh-CN" altLang="en-US"/>
          </a:p>
          <a:p>
            <a:pPr lvl="1"/>
            <a:r>
              <a:rPr lang="zh-CN" altLang="en-US"/>
              <a:t>安全强相关</a:t>
            </a:r>
            <a:endParaRPr lang="zh-CN" altLang="en-US"/>
          </a:p>
          <a:p>
            <a:pPr lvl="1"/>
            <a:r>
              <a:rPr lang="zh-CN" altLang="en-US"/>
              <a:t>因为某些因素而放弃重构（比如上一代</a:t>
            </a:r>
            <a:r>
              <a:rPr lang="en-US" altLang="zh-CN"/>
              <a:t>OS</a:t>
            </a:r>
            <a:r>
              <a:t>的</a:t>
            </a:r>
            <a:r>
              <a:rPr lang="zh-CN" altLang="en-US"/>
              <a:t>内核）</a:t>
            </a:r>
            <a:endParaRPr lang="zh-CN" altLang="en-US"/>
          </a:p>
          <a:p>
            <a:pPr lvl="1"/>
            <a:r>
              <a:rPr lang="zh-CN" altLang="en-US"/>
              <a:t>不具备基本的设计思维</a:t>
            </a:r>
            <a:endParaRPr lang="zh-CN" altLang="en-US"/>
          </a:p>
          <a:p>
            <a:pPr lvl="0"/>
            <a:r>
              <a:rPr lang="zh-CN" altLang="en-US"/>
              <a:t>不能重构的情况</a:t>
            </a:r>
            <a:endParaRPr lang="zh-CN" altLang="en-US"/>
          </a:p>
          <a:p>
            <a:pPr lvl="1"/>
            <a:r>
              <a:rPr lang="zh-CN" altLang="en-US"/>
              <a:t>极其混乱的代码（重构还不如重写）</a:t>
            </a:r>
            <a:endParaRPr lang="zh-CN" altLang="en-US"/>
          </a:p>
          <a:p>
            <a:pPr lvl="1"/>
            <a:r>
              <a:rPr lang="zh-CN" altLang="en-US"/>
              <a:t>未完成的代码或者功能</a:t>
            </a:r>
            <a:endParaRPr lang="zh-CN" altLang="en-US"/>
          </a:p>
          <a:p>
            <a:pPr lvl="1"/>
            <a:r>
              <a:rPr lang="en-US" altLang="zh-CN"/>
              <a:t>POC</a:t>
            </a:r>
            <a:r>
              <a:t>的代码</a:t>
            </a:r>
          </a:p>
          <a:p>
            <a:pPr lvl="1"/>
            <a:r>
              <a:rPr lang="en-US" altLang="zh-CN"/>
              <a:t>Deadline arrived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338004" y="2946400"/>
            <a:ext cx="3405061" cy="101566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ctr"/>
            <a:r>
              <a:rPr lang="en-US" altLang="zh-CN" sz="6000" spc="1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0x03</a:t>
            </a:r>
            <a:endParaRPr lang="zh-CN" altLang="en-US" sz="6000" spc="1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怎么重构</a:t>
            </a:r>
            <a:endParaRPr lang="zh-CN" altLang="en-US" spc="200" dirty="0">
              <a:solidFill>
                <a:schemeClr val="bg1"/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所以到底怎么重构？</a:t>
            </a:r>
            <a:endParaRPr lang="zh-CN" altLang="en-US" spc="200" dirty="0">
              <a:solidFill>
                <a:schemeClr val="bg1"/>
              </a:solidFill>
              <a:uFillTx/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 advClick="0" advTm="0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10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0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</p:tagLst>
</file>

<file path=ppt/tags/tag139.xml><?xml version="1.0" encoding="utf-8"?>
<p:tagLst xmlns:p="http://schemas.openxmlformats.org/presentationml/2006/main">
  <p:tag name="KSO_WM_UNIT_ISCONTENTSTITLE" val="0"/>
  <p:tag name="KSO_WM_UNIT_PRESET_TEXT" val="部门工作汇报PPT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1*a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ISCONTENTSTITLE" val="0"/>
  <p:tag name="KSO_WM_UNIT_PRESET_TEXT" val="单击此处添加副标题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1*b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ISCONTENTSTITLE" val="0"/>
  <p:tag name="KSO_WM_UNIT_PRESET_TEXT" val="汇报人姓名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202606_1*b*2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SLIDE_ID" val="custom20202606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6"/>
  <p:tag name="KSO_WM_SLIDE_LAYOUT" val="a_b"/>
  <p:tag name="KSO_WM_SLIDE_LAYOUT_CNT" val="1_3"/>
  <p:tag name="KSO_WM_TEMPLATE_THUMBS_INDEX" val="1、6、7、14、15"/>
  <p:tag name="KSO_WM_TEMPLATE_MASTER_THUMB_INDEX" val="12"/>
</p:tagLst>
</file>

<file path=ppt/tags/tag143.xml><?xml version="1.0" encoding="utf-8"?>
<p:tagLst xmlns:p="http://schemas.openxmlformats.org/presentationml/2006/main">
  <p:tag name="KSO_WM_UNIT_ISCONTENTSTITLE" val="0"/>
  <p:tag name="KSO_WM_UNIT_PRESET_TEXT" val="点击添加标题内容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06_4*l_h_a*1_1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06_4*l_h_i*1_1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5.xml><?xml version="1.0" encoding="utf-8"?>
<p:tagLst xmlns:p="http://schemas.openxmlformats.org/presentationml/2006/main">
  <p:tag name="KSO_WM_UNIT_ISCONTENTSTITLE" val="0"/>
  <p:tag name="KSO_WM_UNIT_PRESET_TEXT" val="点击添加标题内容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06_4*l_h_a*1_2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06_4*l_h_i*1_2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7.xml><?xml version="1.0" encoding="utf-8"?>
<p:tagLst xmlns:p="http://schemas.openxmlformats.org/presentationml/2006/main">
  <p:tag name="KSO_WM_UNIT_ISCONTENTSTITLE" val="0"/>
  <p:tag name="KSO_WM_UNIT_PRESET_TEXT" val="点击添加标题内容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06_4*l_h_a*1_3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06_4*l_h_i*1_3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9.xml><?xml version="1.0" encoding="utf-8"?>
<p:tagLst xmlns:p="http://schemas.openxmlformats.org/presentationml/2006/main">
  <p:tag name="KSO_WM_UNIT_ISCONTENTSTITLE" val="0"/>
  <p:tag name="KSO_WM_UNIT_PRESET_TEXT" val="点击添加标题内容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2606_4*l_h_a*1_4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2606_4*l_h_i*1_4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1.xml><?xml version="1.0" encoding="utf-8"?>
<p:tagLst xmlns:p="http://schemas.openxmlformats.org/presentationml/2006/main">
  <p:tag name="KSO_WM_UNIT_ISCONTENTSTITLE" val="0"/>
  <p:tag name="KSO_WM_UNIT_PRESET_TEXT" val="目录"/>
  <p:tag name="KSO_WM_UNIT_NOCLEAR" val="0"/>
  <p:tag name="KSO_WM_UNIT_VALU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2606_4*a*1"/>
  <p:tag name="KSO_WM_TEMPLATE_CATEGORY" val="custom"/>
  <p:tag name="KSO_WM_TEMPLATE_INDEX" val="20202606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2.xml><?xml version="1.0" encoding="utf-8"?>
<p:tagLst xmlns:p="http://schemas.openxmlformats.org/presentationml/2006/main">
  <p:tag name="KSO_WM_UNIT_ISCONTENTSTITLE" val="0"/>
  <p:tag name="KSO_WM_UNIT_PRESET_TEXT" val="CONTENTS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06_4*b*1"/>
  <p:tag name="KSO_WM_TEMPLATE_CATEGORY" val="custom"/>
  <p:tag name="KSO_WM_TEMPLATE_INDEX" val="20202606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02606_4*i*1"/>
  <p:tag name="KSO_WM_TEMPLATE_CATEGORY" val="custom"/>
  <p:tag name="KSO_WM_TEMPLATE_INDEX" val="20202606"/>
  <p:tag name="KSO_WM_UNIT_LAYERLEVEL" val="1"/>
  <p:tag name="KSO_WM_TAG_VERSION" val="1.0"/>
  <p:tag name="KSO_WM_BEAUTIFY_FLAG" val="#wm#"/>
  <p:tag name="KSO_WM_UNIT_LINE_FORE_SCHEMECOLOR_INDEX" val="13"/>
  <p:tag name="KSO_WM_UNIT_LINE_FILL_TYPE" val="2"/>
  <p:tag name="KSO_WM_UNIT_USESOURCEFORMAT_APPLY" val="1"/>
</p:tagLst>
</file>

<file path=ppt/tags/tag154.xml><?xml version="1.0" encoding="utf-8"?>
<p:tagLst xmlns:p="http://schemas.openxmlformats.org/presentationml/2006/main">
  <p:tag name="KSO_WM_UNIT_ISCONTENTSTITLE" val="0"/>
  <p:tag name="KSO_WM_UNIT_PRESET_TEXT" val="点击添加标题内容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2606_4*l_h_a*1_4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2606_4*l_h_i*1_4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6.xml><?xml version="1.0" encoding="utf-8"?>
<p:tagLst xmlns:p="http://schemas.openxmlformats.org/presentationml/2006/main">
  <p:tag name="KSO_WM_SLIDE_ID" val="custom20202606_4"/>
  <p:tag name="KSO_WM_TEMPLATE_SUBCATEGORY" val="0"/>
  <p:tag name="KSO_WM_TEMPLATE_MASTER_TYPE" val="1"/>
  <p:tag name="KSO_WM_TEMPLATE_COLOR_TYPE" val="1"/>
  <p:tag name="KSO_WM_SLIDE_TYPE" val="contents"/>
  <p:tag name="KSO_WM_SLIDE_SUBTYPE" val="pureTxt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606"/>
  <p:tag name="KSO_WM_SLIDE_LAYOUT" val="a_b_l"/>
  <p:tag name="KSO_WM_SLIDE_LAYOUT_CNT" val="1_1_1"/>
</p:tagLst>
</file>

<file path=ppt/tags/tag157.xml><?xml version="1.0" encoding="utf-8"?>
<p:tagLst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02606_7*e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7*a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ISCONTENTSTITLE" val="0"/>
  <p:tag name="KSO_WM_UNIT_PRESET_TEXT" val="单击此处添加正文，文字是您思想的提炼，请尽量言简意赅的阐述观点。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7*b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SLIDE_ID" val="custom20202606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6"/>
  <p:tag name="KSO_WM_SLIDE_LAYOUT" val="a_b_e"/>
  <p:tag name="KSO_WM_SLIDE_LAYOUT_CNT" val="1_1_1"/>
</p:tagLst>
</file>

<file path=ppt/tags/tag161.xml><?xml version="1.0" encoding="utf-8"?>
<p:tagLst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02606_7*e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7*a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ISCONTENTSTITLE" val="0"/>
  <p:tag name="KSO_WM_UNIT_PRESET_TEXT" val="单击此处添加正文，文字是您思想的提炼，请尽量言简意赅的阐述观点。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7*b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SLIDE_ID" val="custom20202606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6"/>
  <p:tag name="KSO_WM_SLIDE_LAYOUT" val="a_b_e"/>
  <p:tag name="KSO_WM_SLIDE_LAYOUT_CNT" val="1_1_1"/>
</p:tagLst>
</file>

<file path=ppt/tags/tag165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66.xml><?xml version="1.0" encoding="utf-8"?>
<p:tagLst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02606_7*e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7*a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ISCONTENTSTITLE" val="0"/>
  <p:tag name="KSO_WM_UNIT_PRESET_TEXT" val="单击此处添加正文，文字是您思想的提炼，请尽量言简意赅的阐述观点。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7*b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SLIDE_ID" val="custom20202606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6"/>
  <p:tag name="KSO_WM_SLIDE_LAYOUT" val="a_b_e"/>
  <p:tag name="KSO_WM_SLIDE_LAYOUT_CNT" val="1_1_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71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72.xml><?xml version="1.0" encoding="utf-8"?>
<p:tagLst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02606_7*e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7*a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ISCONTENTSTITLE" val="0"/>
  <p:tag name="KSO_WM_UNIT_PRESET_TEXT" val="单击此处添加正文，文字是您思想的提炼，请尽量言简意赅的阐述观点。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7*b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SLIDE_ID" val="custom20202606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6"/>
  <p:tag name="KSO_WM_SLIDE_LAYOUT" val="a_b_e"/>
  <p:tag name="KSO_WM_SLIDE_LAYOUT_CNT" val="1_1_1"/>
</p:tagLst>
</file>

<file path=ppt/tags/tag176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77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78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1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8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2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3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4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5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6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909</Words>
  <Application>WPS 演示</Application>
  <PresentationFormat>宽屏</PresentationFormat>
  <Paragraphs>123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Arial</vt:lpstr>
      <vt:lpstr>宋体</vt:lpstr>
      <vt:lpstr>Wingdings</vt:lpstr>
      <vt:lpstr>微软雅黑</vt:lpstr>
      <vt:lpstr>汉仪旗黑-85S</vt:lpstr>
      <vt:lpstr>Calibri</vt:lpstr>
      <vt:lpstr>Arial Unicode MS</vt:lpstr>
      <vt:lpstr>Office 主题</vt:lpstr>
      <vt:lpstr>Office 主题​​</vt:lpstr>
      <vt:lpstr>重构+性能</vt:lpstr>
      <vt:lpstr>PowerPoint 演示文稿</vt:lpstr>
      <vt:lpstr>前言</vt:lpstr>
      <vt:lpstr>什么叫重构</vt:lpstr>
      <vt:lpstr>重构的定义</vt:lpstr>
      <vt:lpstr>为什么要重构</vt:lpstr>
      <vt:lpstr>为什么要重构</vt:lpstr>
      <vt:lpstr>重构的范围 </vt:lpstr>
      <vt:lpstr>怎么重构</vt:lpstr>
      <vt:lpstr>需要重构的地方</vt:lpstr>
      <vt:lpstr>重构的方法	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yangshubo</dc:creator>
  <cp:lastModifiedBy>D.S.Coder</cp:lastModifiedBy>
  <cp:revision>40</cp:revision>
  <dcterms:created xsi:type="dcterms:W3CDTF">2020-01-02T00:32:00Z</dcterms:created>
  <dcterms:modified xsi:type="dcterms:W3CDTF">2020-01-05T09:40:22Z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2052-11.1.0.9305</vt:lpwstr>
  </property>
</Properties>
</file>

<file path=docProps/thumbnail.jpeg>
</file>